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4" r:id="rId3"/>
    <p:sldId id="269" r:id="rId4"/>
    <p:sldId id="270" r:id="rId5"/>
    <p:sldId id="271" r:id="rId6"/>
    <p:sldId id="272" r:id="rId7"/>
    <p:sldId id="274" r:id="rId8"/>
    <p:sldId id="273" r:id="rId9"/>
    <p:sldId id="275" r:id="rId10"/>
    <p:sldId id="276" r:id="rId11"/>
    <p:sldId id="278" r:id="rId12"/>
    <p:sldId id="279" r:id="rId13"/>
    <p:sldId id="281" r:id="rId14"/>
    <p:sldId id="280" r:id="rId15"/>
    <p:sldId id="282" r:id="rId16"/>
    <p:sldId id="283" r:id="rId17"/>
    <p:sldId id="284" r:id="rId18"/>
    <p:sldId id="285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E"/>
    <a:srgbClr val="6F924B"/>
    <a:srgbClr val="BCCF02"/>
    <a:srgbClr val="13A983"/>
    <a:srgbClr val="009BA4"/>
    <a:srgbClr val="93C356"/>
    <a:srgbClr val="28618C"/>
    <a:srgbClr val="539DC5"/>
    <a:srgbClr val="02ACA8"/>
    <a:srgbClr val="F0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2" autoAdjust="0"/>
    <p:restoredTop sz="88688" autoAdjust="0"/>
  </p:normalViewPr>
  <p:slideViewPr>
    <p:cSldViewPr snapToGrid="0" snapToObjects="1">
      <p:cViewPr varScale="1">
        <p:scale>
          <a:sx n="146" d="100"/>
          <a:sy n="146" d="100"/>
        </p:scale>
        <p:origin x="63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05.06.2021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05.06.2021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raw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nn</a:t>
            </a:r>
            <a:r>
              <a:rPr lang="en-US" dirty="0"/>
              <a:t> loop is not parallelizable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invalid result using F32 for </a:t>
            </a:r>
            <a:r>
              <a:rPr lang="en-US" dirty="0" err="1"/>
              <a:t>gosa</a:t>
            </a:r>
            <a:r>
              <a:rPr lang="en-US" dirty="0"/>
              <a:t> sub-sums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454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50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Das ist eine Überschrift</a:t>
            </a:r>
            <a:br>
              <a:rPr lang="en-US" noProof="0"/>
            </a:br>
            <a:r>
              <a:rPr lang="en-US" noProof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Erste Textebene (16pt)</a:t>
            </a:r>
          </a:p>
          <a:p>
            <a:pPr lvl="1"/>
            <a:r>
              <a:rPr lang="en-US" noProof="0"/>
              <a:t>Zweite Textebene für Aufzählungen</a:t>
            </a:r>
          </a:p>
          <a:p>
            <a:pPr lvl="2"/>
            <a:r>
              <a:rPr lang="en-US" noProof="0"/>
              <a:t>Dritte Textebene bei viel Text (14pt)</a:t>
            </a:r>
          </a:p>
          <a:p>
            <a:pPr lvl="3"/>
            <a:r>
              <a:rPr lang="en-US" noProof="0"/>
              <a:t>Vierte Textebene für Aufzählungen bei viel Text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Zwischenseite</a:t>
            </a:r>
          </a:p>
          <a:p>
            <a:pPr lvl="6"/>
            <a:r>
              <a:rPr lang="en-US" noProof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solidFill>
                  <a:schemeClr val="bg2"/>
                </a:solidFill>
              </a:rPr>
              <a:t>Lab: Concurrent and Distributed Systems</a:t>
            </a:r>
          </a:p>
          <a:p>
            <a:pPr algn="l"/>
            <a:r>
              <a:rPr lang="en-US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M. Sc. Computer Science, Fritz Louis Wilke</a:t>
            </a:r>
            <a:endParaRPr lang="en-US" sz="800" baseline="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Dresden, 29.05.2021</a:t>
            </a:r>
            <a:endParaRPr lang="en-US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en-US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en-US" sz="800" baseline="0" noProof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800" baseline="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874714" y="5087147"/>
            <a:ext cx="10438871" cy="1334525"/>
          </a:xfrm>
        </p:spPr>
        <p:txBody>
          <a:bodyPr/>
          <a:lstStyle/>
          <a:p>
            <a:r>
              <a:rPr lang="en-US" dirty="0"/>
              <a:t>Fritz Louis Wilke</a:t>
            </a:r>
          </a:p>
          <a:p>
            <a:r>
              <a:rPr lang="en-US" dirty="0"/>
              <a:t>fritz.wilke@tu-dresden.de</a:t>
            </a:r>
          </a:p>
          <a:p>
            <a:r>
              <a:rPr lang="en-US" dirty="0"/>
              <a:t>4536116</a:t>
            </a:r>
          </a:p>
          <a:p>
            <a:r>
              <a:rPr lang="en-US" dirty="0"/>
              <a:t>M. Sc. Computer Science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Colloquium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Concurrent and Distributed Systems</a:t>
            </a:r>
            <a:br>
              <a:rPr lang="en-US" dirty="0"/>
            </a:br>
            <a:r>
              <a:rPr lang="en-US" b="0" dirty="0"/>
              <a:t>Himeno Benchmark and Mandelbrot Set</a:t>
            </a:r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C16EE3-1BBA-43FE-A4C5-27B5BBD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F596E9-AD00-4239-BF5A-45AB4FD590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benchmarking </a:t>
            </a:r>
            <a:r>
              <a:rPr lang="en-US" dirty="0"/>
              <a:t>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Extremely </a:t>
            </a:r>
            <a:r>
              <a:rPr lang="en-US" b="1" dirty="0"/>
              <a:t>memory intensive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the </a:t>
            </a:r>
            <a:r>
              <a:rPr lang="en-US" b="1" dirty="0"/>
              <a:t>Jacobi method</a:t>
            </a:r>
            <a:r>
              <a:rPr lang="en-US" dirty="0"/>
              <a:t> for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on several 4D-Matrices, where first 3 dimensions are same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026CF3-BFD6-47AA-8E95-5DF7B051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530" y="3337243"/>
            <a:ext cx="43815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F92A277-3F60-4CB4-A8C7-C072FAA42FB1}"/>
              </a:ext>
            </a:extLst>
          </p:cNvPr>
          <p:cNvSpPr txBox="1"/>
          <p:nvPr/>
        </p:nvSpPr>
        <p:spPr>
          <a:xfrm>
            <a:off x="7034530" y="5308918"/>
            <a:ext cx="550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305E"/>
                </a:solidFill>
              </a:rPr>
              <a:t>http://www.isum2017.udg.mx/es/contenido/dr-ryutaro-himeno</a:t>
            </a:r>
          </a:p>
        </p:txBody>
      </p:sp>
    </p:spTree>
    <p:extLst>
      <p:ext uri="{BB962C8B-B14F-4D97-AF65-F5344CB8AC3E}">
        <p14:creationId xmlns:p14="http://schemas.microsoft.com/office/powerpoint/2010/main" val="42172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C16EE3-1BBA-43FE-A4C5-27B5BBD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Unoptimized Algorithm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F596E9-AD00-4239-BF5A-45AB4FD590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en-US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initialize_matrices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0.0</a:t>
            </a:r>
          </a:p>
          <a:p>
            <a:pPr>
              <a:spcBef>
                <a:spcPts val="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0.0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1..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iterate over every voxel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1..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1..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jacobi_iteration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wrk2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= p[0][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+ 0.8*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wrk2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copy_to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copy content of p to wrk2</a:t>
            </a:r>
          </a:p>
          <a:p>
            <a:pPr>
              <a:spcBef>
                <a:spcPts val="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 result (with a precision of 6)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95669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E271AF2-B824-4482-9299-83D2A6CB5EC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General: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Drastically </a:t>
                </a:r>
                <a:r>
                  <a:rPr lang="en-US" b="1" dirty="0"/>
                  <a:t>reducing memory usage</a:t>
                </a:r>
                <a:r>
                  <a:rPr lang="en-US" dirty="0"/>
                  <a:t>: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Substitute</a:t>
                </a:r>
                <a:r>
                  <a:rPr lang="en-US" dirty="0"/>
                  <a:t> 5 of 7 matrices by constants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From 33 to 9 </a:t>
                </a:r>
                <a:r>
                  <a:rPr lang="en-US" b="1" dirty="0"/>
                  <a:t>matrix reads/writes (by 73%)</a:t>
                </a:r>
                <a:r>
                  <a:rPr lang="en-US" dirty="0"/>
                  <a:t> per voxel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Pointer swapping </a:t>
                </a:r>
                <a:r>
                  <a:rPr lang="en-US" dirty="0"/>
                  <a:t>instead of matrix copying (reduces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𝑟𝑜𝑤𝑠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𝑐𝑜𝑙𝑠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𝑑𝑒𝑝𝑠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US" dirty="0"/>
                  <a:t> to 1) per it.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Reduce</a:t>
                </a:r>
                <a:r>
                  <a:rPr lang="en-US" dirty="0"/>
                  <a:t> matrix sizes by 2 each dimension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Only calculate the </a:t>
                </a:r>
                <a:r>
                  <a:rPr lang="en-US" dirty="0" err="1"/>
                  <a:t>gosa</a:t>
                </a:r>
                <a:r>
                  <a:rPr lang="en-US" dirty="0"/>
                  <a:t> in </a:t>
                </a:r>
                <a:r>
                  <a:rPr lang="en-US" b="1" dirty="0"/>
                  <a:t>last iteration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r>
                  <a:rPr lang="en-US" b="1" dirty="0"/>
                  <a:t>Parallelization: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Parallelize on the </a:t>
                </a:r>
                <a:r>
                  <a:rPr lang="en-US" b="1" dirty="0"/>
                  <a:t>rows loop </a:t>
                </a:r>
                <a:r>
                  <a:rPr lang="en-US" dirty="0"/>
                  <a:t>(outermost, parallelizable loop)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Threads get work from a </a:t>
                </a:r>
                <a:r>
                  <a:rPr lang="en-US" b="1" dirty="0"/>
                  <a:t>shared atomic variable </a:t>
                </a:r>
                <a:r>
                  <a:rPr lang="en-US" dirty="0"/>
                  <a:t>containing the next row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</a:t>
                </a:r>
                <a:r>
                  <a:rPr lang="en-US" dirty="0" err="1"/>
                  <a:t>gosa</a:t>
                </a:r>
                <a:r>
                  <a:rPr lang="en-US" dirty="0"/>
                  <a:t> </a:t>
                </a:r>
                <a:r>
                  <a:rPr lang="en-US" b="1" dirty="0"/>
                  <a:t>sub-sums</a:t>
                </a:r>
                <a:r>
                  <a:rPr lang="en-US" dirty="0"/>
                  <a:t> in parallel (only F64)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E271AF2-B824-4482-9299-83D2A6CB5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52" t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66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lussdiagramm: Prozess 94">
            <a:extLst>
              <a:ext uri="{FF2B5EF4-FFF2-40B4-BE49-F238E27FC236}">
                <a16:creationId xmlns:a16="http://schemas.microsoft.com/office/drawing/2014/main" id="{065B95CD-72FE-4386-B624-FB852BC34727}"/>
              </a:ext>
            </a:extLst>
          </p:cNvPr>
          <p:cNvSpPr/>
          <p:nvPr/>
        </p:nvSpPr>
        <p:spPr>
          <a:xfrm>
            <a:off x="2934290" y="2572089"/>
            <a:ext cx="8627749" cy="3391807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Workflow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FF4BF00-900E-4CA4-A00B-6418096A1A2A}"/>
              </a:ext>
            </a:extLst>
          </p:cNvPr>
          <p:cNvSpPr/>
          <p:nvPr/>
        </p:nvSpPr>
        <p:spPr>
          <a:xfrm>
            <a:off x="874712" y="1680549"/>
            <a:ext cx="1293223" cy="5921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6" name="Flussdiagramm: Prozess 5">
            <a:extLst>
              <a:ext uri="{FF2B5EF4-FFF2-40B4-BE49-F238E27FC236}">
                <a16:creationId xmlns:a16="http://schemas.microsoft.com/office/drawing/2014/main" id="{1300164C-A995-493F-A75F-6492812A0DD3}"/>
              </a:ext>
            </a:extLst>
          </p:cNvPr>
          <p:cNvSpPr/>
          <p:nvPr/>
        </p:nvSpPr>
        <p:spPr>
          <a:xfrm>
            <a:off x="3091043" y="1634535"/>
            <a:ext cx="1345474" cy="68421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matrices</a:t>
            </a:r>
          </a:p>
        </p:txBody>
      </p:sp>
      <p:sp>
        <p:nvSpPr>
          <p:cNvPr id="7" name="Flussdiagramm: Mehrere Dokumente 6">
            <a:extLst>
              <a:ext uri="{FF2B5EF4-FFF2-40B4-BE49-F238E27FC236}">
                <a16:creationId xmlns:a16="http://schemas.microsoft.com/office/drawing/2014/main" id="{3AF51A24-2C73-4E4F-ACD8-3819F9A560B5}"/>
              </a:ext>
            </a:extLst>
          </p:cNvPr>
          <p:cNvSpPr/>
          <p:nvPr/>
        </p:nvSpPr>
        <p:spPr>
          <a:xfrm>
            <a:off x="2942266" y="4334006"/>
            <a:ext cx="1445623" cy="1108257"/>
          </a:xfrm>
          <a:prstGeom prst="flowChartMultidocument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b="1" dirty="0"/>
              <a:t>t</a:t>
            </a:r>
            <a:r>
              <a:rPr lang="en-US" dirty="0"/>
              <a:t> threads</a:t>
            </a:r>
          </a:p>
          <a:p>
            <a:pPr algn="ctr"/>
            <a:endParaRPr lang="en-US" dirty="0"/>
          </a:p>
        </p:txBody>
      </p:sp>
      <p:sp>
        <p:nvSpPr>
          <p:cNvPr id="46" name="Flussdiagramm: Prozess 45">
            <a:extLst>
              <a:ext uri="{FF2B5EF4-FFF2-40B4-BE49-F238E27FC236}">
                <a16:creationId xmlns:a16="http://schemas.microsoft.com/office/drawing/2014/main" id="{7943D4AC-5EAE-4F69-8103-35491D0094AD}"/>
              </a:ext>
            </a:extLst>
          </p:cNvPr>
          <p:cNvSpPr/>
          <p:nvPr/>
        </p:nvSpPr>
        <p:spPr>
          <a:xfrm>
            <a:off x="5307373" y="2939887"/>
            <a:ext cx="1345474" cy="68421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 threads</a:t>
            </a:r>
          </a:p>
        </p:txBody>
      </p:sp>
      <p:sp>
        <p:nvSpPr>
          <p:cNvPr id="67" name="Flussdiagramm: Mehrere Dokumente 66">
            <a:extLst>
              <a:ext uri="{FF2B5EF4-FFF2-40B4-BE49-F238E27FC236}">
                <a16:creationId xmlns:a16="http://schemas.microsoft.com/office/drawing/2014/main" id="{39B50E1A-56B5-4F39-81C3-4C8BBFEFC2BA}"/>
              </a:ext>
            </a:extLst>
          </p:cNvPr>
          <p:cNvSpPr/>
          <p:nvPr/>
        </p:nvSpPr>
        <p:spPr>
          <a:xfrm>
            <a:off x="7443149" y="4334006"/>
            <a:ext cx="1445623" cy="1108257"/>
          </a:xfrm>
          <a:prstGeom prst="flowChartMultidocument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(in parallel)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0E65B59-A684-4294-BDCB-59235505B170}"/>
              </a:ext>
            </a:extLst>
          </p:cNvPr>
          <p:cNvSpPr/>
          <p:nvPr/>
        </p:nvSpPr>
        <p:spPr>
          <a:xfrm>
            <a:off x="874712" y="2985900"/>
            <a:ext cx="1293223" cy="5921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D2D823F-86FE-4E9B-A9CC-114405F9BB1A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2167935" y="1976641"/>
            <a:ext cx="92310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864D8BE0-7A4E-4BD3-9C9E-EC300A959708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3763780" y="2318748"/>
            <a:ext cx="0" cy="3568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278C9CE8-7E80-4E50-A223-1CF52F53DED1}"/>
              </a:ext>
            </a:extLst>
          </p:cNvPr>
          <p:cNvCxnSpPr>
            <a:cxnSpLocks/>
            <a:stCxn id="5" idx="1"/>
            <a:endCxn id="68" idx="6"/>
          </p:cNvCxnSpPr>
          <p:nvPr/>
        </p:nvCxnSpPr>
        <p:spPr>
          <a:xfrm flipH="1" flipV="1">
            <a:off x="2167935" y="3281992"/>
            <a:ext cx="89262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CECFA871-C693-43F8-BC34-7EDD697410A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763780" y="3888372"/>
            <a:ext cx="751" cy="445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BDC1A17-6BAD-418F-9376-E9559B295EBB}"/>
              </a:ext>
            </a:extLst>
          </p:cNvPr>
          <p:cNvCxnSpPr>
            <a:cxnSpLocks/>
            <a:stCxn id="67" idx="0"/>
            <a:endCxn id="42" idx="2"/>
          </p:cNvCxnSpPr>
          <p:nvPr/>
        </p:nvCxnSpPr>
        <p:spPr>
          <a:xfrm flipV="1">
            <a:off x="8265414" y="3944980"/>
            <a:ext cx="0" cy="389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82A9BD79-BB92-4751-BE6B-E8401F389EE3}"/>
              </a:ext>
            </a:extLst>
          </p:cNvPr>
          <p:cNvCxnSpPr>
            <a:cxnSpLocks/>
            <a:stCxn id="46" idx="1"/>
            <a:endCxn id="5" idx="3"/>
          </p:cNvCxnSpPr>
          <p:nvPr/>
        </p:nvCxnSpPr>
        <p:spPr>
          <a:xfrm flipH="1" flipV="1">
            <a:off x="4466996" y="3281993"/>
            <a:ext cx="8403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0AA409FB-1C05-4CE3-83F5-97B1E5B6D432}"/>
              </a:ext>
            </a:extLst>
          </p:cNvPr>
          <p:cNvGrpSpPr/>
          <p:nvPr/>
        </p:nvGrpSpPr>
        <p:grpSpPr>
          <a:xfrm>
            <a:off x="3060563" y="2675613"/>
            <a:ext cx="1406433" cy="1212759"/>
            <a:chOff x="5499462" y="2971706"/>
            <a:chExt cx="1406433" cy="1212759"/>
          </a:xfrm>
        </p:grpSpPr>
        <p:sp>
          <p:nvSpPr>
            <p:cNvPr id="5" name="Flussdiagramm: Verzweigung 4">
              <a:extLst>
                <a:ext uri="{FF2B5EF4-FFF2-40B4-BE49-F238E27FC236}">
                  <a16:creationId xmlns:a16="http://schemas.microsoft.com/office/drawing/2014/main" id="{74BEB472-4F67-4A27-A1BD-789E1D986B69}"/>
                </a:ext>
              </a:extLst>
            </p:cNvPr>
            <p:cNvSpPr/>
            <p:nvPr/>
          </p:nvSpPr>
          <p:spPr>
            <a:xfrm>
              <a:off x="5499462" y="2971706"/>
              <a:ext cx="1406433" cy="1212759"/>
            </a:xfrm>
            <a:prstGeom prst="flowChartDecision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48775783-2853-4433-A962-D6080090120B}"/>
                    </a:ext>
                  </a:extLst>
                </p:cNvPr>
                <p:cNvSpPr txBox="1"/>
                <p:nvPr/>
              </p:nvSpPr>
              <p:spPr>
                <a:xfrm>
                  <a:off x="5677986" y="3387875"/>
                  <a:ext cx="1058091" cy="3416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𝑛𝑛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48775783-2853-4433-A962-D60800901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7986" y="3387875"/>
                  <a:ext cx="1058091" cy="3416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feld 37">
            <a:extLst>
              <a:ext uri="{FF2B5EF4-FFF2-40B4-BE49-F238E27FC236}">
                <a16:creationId xmlns:a16="http://schemas.microsoft.com/office/drawing/2014/main" id="{34B24DCF-1B11-42D3-A2C8-227D7F543C37}"/>
              </a:ext>
            </a:extLst>
          </p:cNvPr>
          <p:cNvSpPr txBox="1"/>
          <p:nvPr/>
        </p:nvSpPr>
        <p:spPr>
          <a:xfrm>
            <a:off x="3035526" y="3888372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17506CB-704A-4F62-A03C-17BF81A6F0DF}"/>
              </a:ext>
            </a:extLst>
          </p:cNvPr>
          <p:cNvSpPr txBox="1"/>
          <p:nvPr/>
        </p:nvSpPr>
        <p:spPr>
          <a:xfrm>
            <a:off x="2128399" y="3000489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4321133F-C2EC-475D-B98C-CD31D3E33281}"/>
              </a:ext>
            </a:extLst>
          </p:cNvPr>
          <p:cNvSpPr txBox="1"/>
          <p:nvPr/>
        </p:nvSpPr>
        <p:spPr>
          <a:xfrm>
            <a:off x="6578477" y="3728078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41B83D69-59F2-49F6-B9A9-36DE0D87948A}"/>
              </a:ext>
            </a:extLst>
          </p:cNvPr>
          <p:cNvGrpSpPr/>
          <p:nvPr/>
        </p:nvGrpSpPr>
        <p:grpSpPr>
          <a:xfrm>
            <a:off x="7443149" y="2619009"/>
            <a:ext cx="1750423" cy="1325971"/>
            <a:chOff x="9882048" y="2915102"/>
            <a:chExt cx="1750423" cy="1325971"/>
          </a:xfrm>
        </p:grpSpPr>
        <p:sp>
          <p:nvSpPr>
            <p:cNvPr id="42" name="Flussdiagramm: Verzweigung 41">
              <a:extLst>
                <a:ext uri="{FF2B5EF4-FFF2-40B4-BE49-F238E27FC236}">
                  <a16:creationId xmlns:a16="http://schemas.microsoft.com/office/drawing/2014/main" id="{11D974A0-4306-49EF-AE67-311C3D8CB800}"/>
                </a:ext>
              </a:extLst>
            </p:cNvPr>
            <p:cNvSpPr/>
            <p:nvPr/>
          </p:nvSpPr>
          <p:spPr>
            <a:xfrm>
              <a:off x="10001096" y="2915102"/>
              <a:ext cx="1406433" cy="1325971"/>
            </a:xfrm>
            <a:prstGeom prst="flowChartDecision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FA17BD28-763D-46BE-90E2-B9042E639422}"/>
                    </a:ext>
                  </a:extLst>
                </p:cNvPr>
                <p:cNvSpPr txBox="1"/>
                <p:nvPr/>
              </p:nvSpPr>
              <p:spPr>
                <a:xfrm>
                  <a:off x="9882048" y="3407272"/>
                  <a:ext cx="1750423" cy="3416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==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𝑛𝑛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FA17BD28-763D-46BE-90E2-B9042E639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2048" y="3407272"/>
                  <a:ext cx="1750423" cy="3416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Flussdiagramm: Mehrere Dokumente 97">
            <a:extLst>
              <a:ext uri="{FF2B5EF4-FFF2-40B4-BE49-F238E27FC236}">
                <a16:creationId xmlns:a16="http://schemas.microsoft.com/office/drawing/2014/main" id="{559D3A5A-82CD-4D53-99C1-A041ED3C3CA3}"/>
              </a:ext>
            </a:extLst>
          </p:cNvPr>
          <p:cNvSpPr/>
          <p:nvPr/>
        </p:nvSpPr>
        <p:spPr>
          <a:xfrm>
            <a:off x="9632335" y="2727866"/>
            <a:ext cx="1445623" cy="1108257"/>
          </a:xfrm>
          <a:prstGeom prst="flowChartMultidocument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</a:t>
            </a:r>
            <a:r>
              <a:rPr lang="en-US" dirty="0" err="1"/>
              <a:t>Gosa</a:t>
            </a:r>
            <a:endParaRPr lang="en-US" dirty="0"/>
          </a:p>
        </p:txBody>
      </p:sp>
      <p:sp>
        <p:nvSpPr>
          <p:cNvPr id="112" name="Flussdiagramm: Verzweigung 111">
            <a:extLst>
              <a:ext uri="{FF2B5EF4-FFF2-40B4-BE49-F238E27FC236}">
                <a16:creationId xmlns:a16="http://schemas.microsoft.com/office/drawing/2014/main" id="{881D2535-1912-434D-BFD0-DA772900989C}"/>
              </a:ext>
            </a:extLst>
          </p:cNvPr>
          <p:cNvSpPr/>
          <p:nvPr/>
        </p:nvSpPr>
        <p:spPr>
          <a:xfrm>
            <a:off x="5276893" y="4230480"/>
            <a:ext cx="1406433" cy="1325971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44AEE41C-A0A0-4C2A-B341-D6738880B545}"/>
              </a:ext>
            </a:extLst>
          </p:cNvPr>
          <p:cNvSpPr txBox="1"/>
          <p:nvPr/>
        </p:nvSpPr>
        <p:spPr>
          <a:xfrm>
            <a:off x="5104899" y="4592668"/>
            <a:ext cx="175042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done?</a:t>
            </a:r>
          </a:p>
        </p:txBody>
      </p: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8BA64723-DA95-4EDB-AFD3-21484A14D488}"/>
              </a:ext>
            </a:extLst>
          </p:cNvPr>
          <p:cNvCxnSpPr>
            <a:cxnSpLocks/>
            <a:stCxn id="7" idx="3"/>
            <a:endCxn id="112" idx="1"/>
          </p:cNvCxnSpPr>
          <p:nvPr/>
        </p:nvCxnSpPr>
        <p:spPr>
          <a:xfrm>
            <a:off x="4387889" y="4888135"/>
            <a:ext cx="889004" cy="5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20876F06-A401-4A6C-891B-735E0351D2E8}"/>
              </a:ext>
            </a:extLst>
          </p:cNvPr>
          <p:cNvCxnSpPr>
            <a:cxnSpLocks/>
            <a:stCxn id="112" idx="3"/>
            <a:endCxn id="67" idx="1"/>
          </p:cNvCxnSpPr>
          <p:nvPr/>
        </p:nvCxnSpPr>
        <p:spPr>
          <a:xfrm flipV="1">
            <a:off x="6683326" y="4888135"/>
            <a:ext cx="759823" cy="5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1A9693AF-D930-4274-9F48-9C48BD130502}"/>
              </a:ext>
            </a:extLst>
          </p:cNvPr>
          <p:cNvCxnSpPr>
            <a:cxnSpLocks/>
            <a:stCxn id="112" idx="0"/>
            <a:endCxn id="46" idx="2"/>
          </p:cNvCxnSpPr>
          <p:nvPr/>
        </p:nvCxnSpPr>
        <p:spPr>
          <a:xfrm flipV="1">
            <a:off x="5980110" y="3624100"/>
            <a:ext cx="0" cy="6063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5" name="Textfeld 134">
            <a:extLst>
              <a:ext uri="{FF2B5EF4-FFF2-40B4-BE49-F238E27FC236}">
                <a16:creationId xmlns:a16="http://schemas.microsoft.com/office/drawing/2014/main" id="{291ED896-E6A6-4540-8649-2110A84C5944}"/>
              </a:ext>
            </a:extLst>
          </p:cNvPr>
          <p:cNvSpPr txBox="1"/>
          <p:nvPr/>
        </p:nvSpPr>
        <p:spPr>
          <a:xfrm>
            <a:off x="5233352" y="3754052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7A8F93EC-7CF7-4B57-95A1-2BE59871C4CA}"/>
              </a:ext>
            </a:extLst>
          </p:cNvPr>
          <p:cNvSpPr txBox="1"/>
          <p:nvPr/>
        </p:nvSpPr>
        <p:spPr>
          <a:xfrm>
            <a:off x="6498270" y="4592668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cxnSp>
        <p:nvCxnSpPr>
          <p:cNvPr id="142" name="Gerade Verbindung mit Pfeil 88">
            <a:extLst>
              <a:ext uri="{FF2B5EF4-FFF2-40B4-BE49-F238E27FC236}">
                <a16:creationId xmlns:a16="http://schemas.microsoft.com/office/drawing/2014/main" id="{BA2573AD-79F5-4EE1-B9DB-A042061ED89D}"/>
              </a:ext>
            </a:extLst>
          </p:cNvPr>
          <p:cNvCxnSpPr>
            <a:cxnSpLocks/>
            <a:stCxn id="98" idx="3"/>
            <a:endCxn id="112" idx="2"/>
          </p:cNvCxnSpPr>
          <p:nvPr/>
        </p:nvCxnSpPr>
        <p:spPr>
          <a:xfrm flipH="1">
            <a:off x="5980110" y="3281995"/>
            <a:ext cx="5097848" cy="2274456"/>
          </a:xfrm>
          <a:prstGeom prst="bentConnector4">
            <a:avLst>
              <a:gd name="adj1" fmla="val -6975"/>
              <a:gd name="adj2" fmla="val 11005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6C7E8842-68E2-4957-B9A9-B55EBF6A3AC0}"/>
              </a:ext>
            </a:extLst>
          </p:cNvPr>
          <p:cNvCxnSpPr>
            <a:cxnSpLocks/>
            <a:stCxn id="42" idx="3"/>
            <a:endCxn id="98" idx="1"/>
          </p:cNvCxnSpPr>
          <p:nvPr/>
        </p:nvCxnSpPr>
        <p:spPr>
          <a:xfrm>
            <a:off x="8968630" y="3281995"/>
            <a:ext cx="6637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8E572B00-8A32-42BB-84C4-665A31D22710}"/>
              </a:ext>
            </a:extLst>
          </p:cNvPr>
          <p:cNvCxnSpPr>
            <a:cxnSpLocks/>
          </p:cNvCxnSpPr>
          <p:nvPr/>
        </p:nvCxnSpPr>
        <p:spPr>
          <a:xfrm flipH="1">
            <a:off x="6328514" y="3595395"/>
            <a:ext cx="1540407" cy="945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C52FBC6C-0546-4D18-BD97-361E96D8C1BB}"/>
              </a:ext>
            </a:extLst>
          </p:cNvPr>
          <p:cNvSpPr txBox="1"/>
          <p:nvPr/>
        </p:nvSpPr>
        <p:spPr>
          <a:xfrm>
            <a:off x="8738555" y="2955825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113192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63AA061-C258-4447-8FF9-F16C2469AD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15769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Unoptimized code as </a:t>
            </a:r>
            <a:r>
              <a:rPr lang="en-US" b="1" dirty="0"/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C++</a:t>
            </a:r>
            <a:r>
              <a:rPr lang="en-US" dirty="0"/>
              <a:t> and </a:t>
            </a:r>
            <a:r>
              <a:rPr lang="en-US" b="1" dirty="0"/>
              <a:t>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Scaled ok (</a:t>
            </a:r>
            <a:r>
              <a:rPr lang="en-US" dirty="0" err="1"/>
              <a:t>w.r.t.</a:t>
            </a:r>
            <a:r>
              <a:rPr lang="en-US" dirty="0"/>
              <a:t> the high memory usage)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decline at </a:t>
            </a:r>
            <a:r>
              <a:rPr lang="en-US" b="1" dirty="0"/>
              <a:t>16</a:t>
            </a:r>
            <a:r>
              <a:rPr lang="en-US" dirty="0"/>
              <a:t> and </a:t>
            </a:r>
            <a:r>
              <a:rPr lang="en-US" b="1" dirty="0"/>
              <a:t>32</a:t>
            </a:r>
            <a:r>
              <a:rPr lang="en-US" dirty="0"/>
              <a:t>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code up to </a:t>
            </a:r>
            <a:r>
              <a:rPr lang="en-US" b="1" dirty="0"/>
              <a:t>97.37%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90D45544-92E3-434D-971E-A415BDA72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02202"/>
              </p:ext>
            </p:extLst>
          </p:nvPr>
        </p:nvGraphicFramePr>
        <p:xfrm>
          <a:off x="874713" y="3179125"/>
          <a:ext cx="10580687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4421">
                  <a:extLst>
                    <a:ext uri="{9D8B030D-6E8A-4147-A177-3AD203B41FA5}">
                      <a16:colId xmlns:a16="http://schemas.microsoft.com/office/drawing/2014/main" val="3938834310"/>
                    </a:ext>
                  </a:extLst>
                </a:gridCol>
                <a:gridCol w="904700">
                  <a:extLst>
                    <a:ext uri="{9D8B030D-6E8A-4147-A177-3AD203B41FA5}">
                      <a16:colId xmlns:a16="http://schemas.microsoft.com/office/drawing/2014/main" val="1781333008"/>
                    </a:ext>
                  </a:extLst>
                </a:gridCol>
                <a:gridCol w="2255467">
                  <a:extLst>
                    <a:ext uri="{9D8B030D-6E8A-4147-A177-3AD203B41FA5}">
                      <a16:colId xmlns:a16="http://schemas.microsoft.com/office/drawing/2014/main" val="2764759496"/>
                    </a:ext>
                  </a:extLst>
                </a:gridCol>
                <a:gridCol w="1407311">
                  <a:extLst>
                    <a:ext uri="{9D8B030D-6E8A-4147-A177-3AD203B41FA5}">
                      <a16:colId xmlns:a16="http://schemas.microsoft.com/office/drawing/2014/main" val="647033383"/>
                    </a:ext>
                  </a:extLst>
                </a:gridCol>
                <a:gridCol w="885854">
                  <a:extLst>
                    <a:ext uri="{9D8B030D-6E8A-4147-A177-3AD203B41FA5}">
                      <a16:colId xmlns:a16="http://schemas.microsoft.com/office/drawing/2014/main" val="4079033616"/>
                    </a:ext>
                  </a:extLst>
                </a:gridCol>
                <a:gridCol w="904700">
                  <a:extLst>
                    <a:ext uri="{9D8B030D-6E8A-4147-A177-3AD203B41FA5}">
                      <a16:colId xmlns:a16="http://schemas.microsoft.com/office/drawing/2014/main" val="4260858825"/>
                    </a:ext>
                  </a:extLst>
                </a:gridCol>
                <a:gridCol w="1514117">
                  <a:extLst>
                    <a:ext uri="{9D8B030D-6E8A-4147-A177-3AD203B41FA5}">
                      <a16:colId xmlns:a16="http://schemas.microsoft.com/office/drawing/2014/main" val="3114743399"/>
                    </a:ext>
                  </a:extLst>
                </a:gridCol>
                <a:gridCol w="1514117">
                  <a:extLst>
                    <a:ext uri="{9D8B030D-6E8A-4147-A177-3AD203B41FA5}">
                      <a16:colId xmlns:a16="http://schemas.microsoft.com/office/drawing/2014/main" val="349166809"/>
                    </a:ext>
                  </a:extLst>
                </a:gridCol>
              </a:tblGrid>
              <a:tr h="324399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Lang.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FXX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Measure.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Abs.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 @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 @ 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417553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C++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Unmodified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171978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43357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34346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5x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93.46%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91.91%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35647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Unmodified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207050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23374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19294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noProof="0" dirty="0"/>
                        <a:t>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17x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97.37%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95.92%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177415"/>
                  </a:ext>
                </a:extLst>
              </a:tr>
              <a:tr h="324399"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Rust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289943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306623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u="none" strike="noStrike" kern="1200" baseline="0" dirty="0">
                          <a:solidFill>
                            <a:schemeClr val="dk1"/>
                          </a:solidFill>
                        </a:rPr>
                        <a:t>7108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43x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noProof="0" dirty="0"/>
                        <a:t>16x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noProof="0" dirty="0"/>
                        <a:t>96.44%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noProof="0" dirty="0"/>
                        <a:t>95.36%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04808"/>
                  </a:ext>
                </a:extLst>
              </a:tr>
            </a:tbl>
          </a:graphicData>
        </a:graphic>
      </p:graphicFrame>
      <p:sp>
        <p:nvSpPr>
          <p:cNvPr id="15" name="Titel 1">
            <a:extLst>
              <a:ext uri="{FF2B5EF4-FFF2-40B4-BE49-F238E27FC236}">
                <a16:creationId xmlns:a16="http://schemas.microsoft.com/office/drawing/2014/main" id="{84A2A2C1-8908-47B1-A83F-73F5C96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FD62D20-6272-4F66-9E9C-514979943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5005" y="346075"/>
            <a:ext cx="2610394" cy="261039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BEE5604-0DE9-494E-96FA-4555D51FC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34611" y="346075"/>
            <a:ext cx="2610394" cy="261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2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84A2A2C1-8908-47B1-A83F-73F5C96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CD9B28-5233-418C-8B77-CB7D37E95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752600"/>
            <a:ext cx="3810000" cy="381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987665F-3A65-451A-8D60-07DB2D1C6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91000" y="1752600"/>
            <a:ext cx="3810000" cy="381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CFC8201-9D15-46FC-865A-79CC6BB00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1000" y="17526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9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E7D9BF4-ED64-484A-BC73-46E104A3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attention!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CF47D51-A8F4-4D6C-A50C-092A5D999EFC}"/>
              </a:ext>
            </a:extLst>
          </p:cNvPr>
          <p:cNvSpPr txBox="1"/>
          <p:nvPr/>
        </p:nvSpPr>
        <p:spPr>
          <a:xfrm>
            <a:off x="3873975" y="2841852"/>
            <a:ext cx="4582160" cy="117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Questions?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Improvements?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How did others solve the tasks?</a:t>
            </a:r>
          </a:p>
        </p:txBody>
      </p:sp>
    </p:spTree>
    <p:extLst>
      <p:ext uri="{BB962C8B-B14F-4D97-AF65-F5344CB8AC3E}">
        <p14:creationId xmlns:p14="http://schemas.microsoft.com/office/powerpoint/2010/main" val="1509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6093C-BB2C-4E2C-A72E-786B635F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of all Versions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BD7EAAF-28B8-421B-B0B1-7A5791C6E50E}"/>
              </a:ext>
            </a:extLst>
          </p:cNvPr>
          <p:cNvGrpSpPr/>
          <p:nvPr/>
        </p:nvGrpSpPr>
        <p:grpSpPr>
          <a:xfrm>
            <a:off x="381000" y="1524000"/>
            <a:ext cx="11430000" cy="3810000"/>
            <a:chOff x="450055" y="1574800"/>
            <a:chExt cx="11430000" cy="3810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FD12889-0078-4BDB-AFA7-1F18A92D3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0055" y="1574800"/>
              <a:ext cx="3810000" cy="381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A070E6D-777A-4036-B64B-769EEA472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60055" y="1574800"/>
              <a:ext cx="3810000" cy="381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DD31615-DDC9-49B0-A6E9-BA5244AB3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70055" y="1574800"/>
              <a:ext cx="3810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59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6093C-BB2C-4E2C-A72E-786B635F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with Amdahl’s Law of all Versions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BD7EAAF-28B8-421B-B0B1-7A5791C6E50E}"/>
              </a:ext>
            </a:extLst>
          </p:cNvPr>
          <p:cNvGrpSpPr/>
          <p:nvPr/>
        </p:nvGrpSpPr>
        <p:grpSpPr>
          <a:xfrm>
            <a:off x="381000" y="1524000"/>
            <a:ext cx="11430000" cy="3810000"/>
            <a:chOff x="450055" y="1574800"/>
            <a:chExt cx="11430000" cy="3810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FD12889-0078-4BDB-AFA7-1F18A92D3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50055" y="1574800"/>
              <a:ext cx="3810000" cy="381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A070E6D-777A-4036-B64B-769EEA472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60055" y="1574800"/>
              <a:ext cx="3810000" cy="381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DD31615-DDC9-49B0-A6E9-BA5244AB3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070055" y="1574800"/>
              <a:ext cx="3810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783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Mandelbrot Set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dirty="0"/>
              <a:t>(Unoptimized) </a:t>
            </a:r>
            <a:r>
              <a:rPr lang="en-US" b="1" dirty="0"/>
              <a:t>Algorithm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Optimizations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Evaluation</a:t>
            </a:r>
          </a:p>
          <a:p>
            <a:endParaRPr lang="en-US" b="1" dirty="0"/>
          </a:p>
          <a:p>
            <a:r>
              <a:rPr lang="en-US" dirty="0"/>
              <a:t>The </a:t>
            </a:r>
            <a:r>
              <a:rPr lang="en-US" b="1" dirty="0"/>
              <a:t>Himeno Benchmark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dirty="0"/>
              <a:t>(Unoptimized) </a:t>
            </a:r>
            <a:r>
              <a:rPr lang="en-US" b="1" dirty="0"/>
              <a:t>Algorithm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Optimizations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Evaluation</a:t>
            </a:r>
            <a:endParaRPr lang="en-US" dirty="0"/>
          </a:p>
          <a:p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dirty="0">
                <a:solidFill>
                  <a:schemeClr val="bg1"/>
                </a:solidFill>
                <a:latin typeface="+mj-lt"/>
              </a:rPr>
              <a:t>The </a:t>
            </a:r>
            <a:r>
              <a:rPr lang="de-DE" sz="3600" b="1" dirty="0">
                <a:solidFill>
                  <a:schemeClr val="bg1"/>
                </a:solidFill>
                <a:latin typeface="+mj-lt"/>
              </a:rPr>
              <a:t>Mandelbrot Set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BC677B-9B88-40C4-A70D-BDA711BD6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354" y="2058521"/>
            <a:ext cx="3488764" cy="26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58E2638-2814-4BE2-B244-218300CE2178}"/>
              </a:ext>
            </a:extLst>
          </p:cNvPr>
          <p:cNvSpPr txBox="1"/>
          <p:nvPr/>
        </p:nvSpPr>
        <p:spPr>
          <a:xfrm>
            <a:off x="5951723" y="4675094"/>
            <a:ext cx="550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https://commons.wikimedia.org/wiki/File:Mandel_zoom_00_mandelbrot_set.jpg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174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C16EE3-1BBA-43FE-A4C5-27B5BBD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AF596E9-AD00-4239-BF5A-45AB4FD590D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of complex numbers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|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∀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depends on pixel coordinate in image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AF596E9-AD00-4239-BF5A-45AB4FD59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094" t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771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C16EE3-1BBA-43FE-A4C5-27B5BBD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Unoptimized Algorithm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F596E9-AD00-4239-BF5A-45AB4FD590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de-DE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</a:p>
          <a:p>
            <a:pPr>
              <a:spcBef>
                <a:spcPts val="0"/>
              </a:spcBef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spcBef>
                <a:spcPts val="0"/>
              </a:spcBef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|z| &lt; 2.0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DE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*2 /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– 1.5,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*2 /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– 1.0 )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 = (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´#´ : ´.´</a:t>
            </a:r>
          </a:p>
          <a:p>
            <a:pPr>
              <a:spcBef>
                <a:spcPts val="0"/>
              </a:spcBef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´\n´ )</a:t>
            </a:r>
          </a:p>
          <a:p>
            <a:pPr>
              <a:spcBef>
                <a:spcPts val="0"/>
              </a:spcBef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39753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271AF2-B824-4482-9299-83D2A6CB5E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General: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Simplifying</a:t>
            </a:r>
            <a:r>
              <a:rPr lang="en-US" dirty="0"/>
              <a:t>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directly with </a:t>
            </a:r>
            <a:r>
              <a:rPr lang="en-US" b="1" dirty="0"/>
              <a:t>floats</a:t>
            </a:r>
            <a:r>
              <a:rPr lang="en-US" dirty="0"/>
              <a:t> instead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std::complex&lt;float&gt;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Storing and </a:t>
            </a:r>
            <a:r>
              <a:rPr lang="en-US" b="1" dirty="0"/>
              <a:t>reusing</a:t>
            </a:r>
            <a:r>
              <a:rPr lang="en-US" dirty="0"/>
              <a:t> interim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Aligning data structures to fit </a:t>
            </a:r>
            <a:r>
              <a:rPr lang="en-US" b="1" dirty="0"/>
              <a:t>cache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on </a:t>
            </a:r>
            <a:r>
              <a:rPr lang="en-US" b="1" dirty="0"/>
              <a:t>continuous</a:t>
            </a:r>
            <a:r>
              <a:rPr lang="en-US" dirty="0"/>
              <a:t> memory (as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Parallelization: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Parallelize</a:t>
            </a:r>
            <a:r>
              <a:rPr lang="en-US" dirty="0"/>
              <a:t> the pixel calculation (cols loop)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work </a:t>
            </a:r>
            <a:r>
              <a:rPr lang="en-US" b="1" dirty="0"/>
              <a:t>dynamically</a:t>
            </a:r>
            <a:r>
              <a:rPr lang="en-US" dirty="0"/>
              <a:t> via </a:t>
            </a:r>
            <a:r>
              <a:rPr lang="en-US" b="1" dirty="0"/>
              <a:t>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</a:t>
            </a:r>
            <a:r>
              <a:rPr lang="en-US" dirty="0"/>
              <a:t> worker thread has one </a:t>
            </a:r>
            <a:r>
              <a:rPr lang="en-US" b="1" dirty="0"/>
              <a:t>input-</a:t>
            </a:r>
            <a:r>
              <a:rPr lang="en-US" dirty="0"/>
              <a:t> and </a:t>
            </a:r>
            <a:r>
              <a:rPr lang="en-US" b="1" dirty="0"/>
              <a:t>output queue</a:t>
            </a:r>
          </a:p>
        </p:txBody>
      </p:sp>
    </p:spTree>
    <p:extLst>
      <p:ext uri="{BB962C8B-B14F-4D97-AF65-F5344CB8AC3E}">
        <p14:creationId xmlns:p14="http://schemas.microsoft.com/office/powerpoint/2010/main" val="158886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Workflow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6FEEE715-7C32-4AE2-8120-F533803A7729}"/>
              </a:ext>
            </a:extLst>
          </p:cNvPr>
          <p:cNvSpPr/>
          <p:nvPr/>
        </p:nvSpPr>
        <p:spPr>
          <a:xfrm>
            <a:off x="353366" y="3039456"/>
            <a:ext cx="1148574" cy="53090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</a:t>
            </a:r>
            <a:br>
              <a:rPr lang="en-US"/>
            </a:br>
            <a:r>
              <a:rPr lang="en-US"/>
              <a:t>THREAD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87D0EBA-9D8F-48B1-BD4C-8B09173747D2}"/>
              </a:ext>
            </a:extLst>
          </p:cNvPr>
          <p:cNvSpPr/>
          <p:nvPr/>
        </p:nvSpPr>
        <p:spPr>
          <a:xfrm>
            <a:off x="10690060" y="3041352"/>
            <a:ext cx="1148574" cy="53090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OUTPUT</a:t>
            </a:r>
            <a:br>
              <a:rPr lang="en-US"/>
            </a:br>
            <a:r>
              <a:rPr lang="en-US"/>
              <a:t>THREAD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D9AF400-5D83-4E0F-9826-E287FFAD7C9A}"/>
              </a:ext>
            </a:extLst>
          </p:cNvPr>
          <p:cNvGrpSpPr/>
          <p:nvPr/>
        </p:nvGrpSpPr>
        <p:grpSpPr>
          <a:xfrm>
            <a:off x="2774342" y="2729193"/>
            <a:ext cx="6643315" cy="1148963"/>
            <a:chOff x="2774342" y="2729193"/>
            <a:chExt cx="6643315" cy="1148963"/>
          </a:xfrm>
        </p:grpSpPr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A7781313-C5EE-4322-A66B-7806B818DD00}"/>
                </a:ext>
              </a:extLst>
            </p:cNvPr>
            <p:cNvSpPr/>
            <p:nvPr/>
          </p:nvSpPr>
          <p:spPr>
            <a:xfrm>
              <a:off x="2774342" y="2729193"/>
              <a:ext cx="6643315" cy="11489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C28F48E7-31E7-48DC-8410-7BAD7935C726}"/>
                </a:ext>
              </a:extLst>
            </p:cNvPr>
            <p:cNvSpPr/>
            <p:nvPr/>
          </p:nvSpPr>
          <p:spPr>
            <a:xfrm>
              <a:off x="5521713" y="3039456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WORKER</a:t>
              </a:r>
              <a:br>
                <a:rPr lang="en-US" dirty="0"/>
              </a:br>
              <a:r>
                <a:rPr lang="en-US" dirty="0"/>
                <a:t>THREAD</a:t>
              </a:r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D845D30D-5254-4764-ADB6-AE4AA1D34A30}"/>
                </a:ext>
              </a:extLst>
            </p:cNvPr>
            <p:cNvSpPr/>
            <p:nvPr/>
          </p:nvSpPr>
          <p:spPr>
            <a:xfrm>
              <a:off x="2937539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EA466917-DCF3-47E2-9DC5-0C90E1267CF5}"/>
                </a:ext>
              </a:extLst>
            </p:cNvPr>
            <p:cNvSpPr/>
            <p:nvPr/>
          </p:nvSpPr>
          <p:spPr>
            <a:xfrm>
              <a:off x="8105886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842E6CA3-3F30-46F6-BFF0-33504B11C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6114" y="3304909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4840FE73-D1D1-4306-9462-193CFAF6B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0288" y="3306143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0E4A028-8D7E-40C4-9054-CAB299DC052D}"/>
              </a:ext>
            </a:extLst>
          </p:cNvPr>
          <p:cNvCxnSpPr>
            <a:cxnSpLocks/>
          </p:cNvCxnSpPr>
          <p:nvPr/>
        </p:nvCxnSpPr>
        <p:spPr>
          <a:xfrm flipV="1">
            <a:off x="9254462" y="3307377"/>
            <a:ext cx="1435599" cy="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F315CFB2-3F9C-46E4-94A5-B043A2869FF9}"/>
              </a:ext>
            </a:extLst>
          </p:cNvPr>
          <p:cNvGrpSpPr/>
          <p:nvPr/>
        </p:nvGrpSpPr>
        <p:grpSpPr>
          <a:xfrm>
            <a:off x="2774341" y="1339317"/>
            <a:ext cx="6643315" cy="1148963"/>
            <a:chOff x="2774342" y="2729193"/>
            <a:chExt cx="6643315" cy="1148963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EE08D78D-208A-4F88-9051-E8EF34E1C2A8}"/>
                </a:ext>
              </a:extLst>
            </p:cNvPr>
            <p:cNvSpPr/>
            <p:nvPr/>
          </p:nvSpPr>
          <p:spPr>
            <a:xfrm>
              <a:off x="2774342" y="2729193"/>
              <a:ext cx="6643315" cy="11489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hteck: abgerundete Ecken 53">
              <a:extLst>
                <a:ext uri="{FF2B5EF4-FFF2-40B4-BE49-F238E27FC236}">
                  <a16:creationId xmlns:a16="http://schemas.microsoft.com/office/drawing/2014/main" id="{9F9A9F5C-E810-478C-8B16-C887500C818E}"/>
                </a:ext>
              </a:extLst>
            </p:cNvPr>
            <p:cNvSpPr/>
            <p:nvPr/>
          </p:nvSpPr>
          <p:spPr>
            <a:xfrm>
              <a:off x="5521713" y="3039456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WORKER</a:t>
              </a:r>
              <a:br>
                <a:rPr lang="en-US" dirty="0"/>
              </a:br>
              <a:r>
                <a:rPr lang="en-US" dirty="0"/>
                <a:t>THREAD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6E19C821-B09A-4FD9-84CA-88F66E2DEC0C}"/>
                </a:ext>
              </a:extLst>
            </p:cNvPr>
            <p:cNvSpPr/>
            <p:nvPr/>
          </p:nvSpPr>
          <p:spPr>
            <a:xfrm>
              <a:off x="2937539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D2FF0413-286A-4ACD-900D-0DE494782043}"/>
                </a:ext>
              </a:extLst>
            </p:cNvPr>
            <p:cNvSpPr/>
            <p:nvPr/>
          </p:nvSpPr>
          <p:spPr>
            <a:xfrm>
              <a:off x="8105886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F7F46E6-59A6-4E5F-8FEA-D114A9EFE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6114" y="3304909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F7A2C7D4-E01D-4BC6-A2EC-900F4EB2F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0288" y="3306143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28BFC323-B33E-42A8-AD2C-79324084E5B4}"/>
              </a:ext>
            </a:extLst>
          </p:cNvPr>
          <p:cNvGrpSpPr/>
          <p:nvPr/>
        </p:nvGrpSpPr>
        <p:grpSpPr>
          <a:xfrm>
            <a:off x="2774340" y="4119069"/>
            <a:ext cx="6643315" cy="1148963"/>
            <a:chOff x="2774342" y="2729193"/>
            <a:chExt cx="6643315" cy="1148963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08F8C0B1-177D-495C-A4C0-EF10BE6B5FE0}"/>
                </a:ext>
              </a:extLst>
            </p:cNvPr>
            <p:cNvSpPr/>
            <p:nvPr/>
          </p:nvSpPr>
          <p:spPr>
            <a:xfrm>
              <a:off x="2774342" y="2729193"/>
              <a:ext cx="6643315" cy="11489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: abgerundete Ecken 60">
              <a:extLst>
                <a:ext uri="{FF2B5EF4-FFF2-40B4-BE49-F238E27FC236}">
                  <a16:creationId xmlns:a16="http://schemas.microsoft.com/office/drawing/2014/main" id="{8E02BD08-89CE-4C3D-93EF-440489072BCD}"/>
                </a:ext>
              </a:extLst>
            </p:cNvPr>
            <p:cNvSpPr/>
            <p:nvPr/>
          </p:nvSpPr>
          <p:spPr>
            <a:xfrm>
              <a:off x="5521713" y="3039456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WORKER</a:t>
              </a:r>
              <a:br>
                <a:rPr lang="en-US" dirty="0"/>
              </a:br>
              <a:r>
                <a:rPr lang="en-US" dirty="0"/>
                <a:t>THREAD</a:t>
              </a:r>
            </a:p>
          </p:txBody>
        </p:sp>
        <p:sp>
          <p:nvSpPr>
            <p:cNvPr id="62" name="Rechteck: abgerundete Ecken 61">
              <a:extLst>
                <a:ext uri="{FF2B5EF4-FFF2-40B4-BE49-F238E27FC236}">
                  <a16:creationId xmlns:a16="http://schemas.microsoft.com/office/drawing/2014/main" id="{A5E96012-87DE-41FA-B00F-3F06E6B5F10E}"/>
                </a:ext>
              </a:extLst>
            </p:cNvPr>
            <p:cNvSpPr/>
            <p:nvPr/>
          </p:nvSpPr>
          <p:spPr>
            <a:xfrm>
              <a:off x="2937539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517BACEB-CC8B-44E1-B93A-02963C6F1EDA}"/>
                </a:ext>
              </a:extLst>
            </p:cNvPr>
            <p:cNvSpPr/>
            <p:nvPr/>
          </p:nvSpPr>
          <p:spPr>
            <a:xfrm>
              <a:off x="8105886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OUTPUT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3647BC0F-E2C2-44D3-96E6-F16D25C77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6114" y="3304909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F9F82C2A-0BB6-44E9-BE78-59B8029A3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0288" y="3306143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9FCFBE3-2D16-46F7-A6DD-2F1D96A3CFA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 flipV="1">
            <a:off x="1501940" y="3303675"/>
            <a:ext cx="1435599" cy="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2CB5032-873A-43ED-8275-DA8B090E2050}"/>
              </a:ext>
            </a:extLst>
          </p:cNvPr>
          <p:cNvCxnSpPr>
            <a:cxnSpLocks/>
            <a:stCxn id="27" idx="3"/>
            <a:endCxn id="55" idx="1"/>
          </p:cNvCxnSpPr>
          <p:nvPr/>
        </p:nvCxnSpPr>
        <p:spPr>
          <a:xfrm flipV="1">
            <a:off x="1501940" y="1913799"/>
            <a:ext cx="1435598" cy="1391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CC4E5C5C-FACC-4DC5-AD18-310BC65A6962}"/>
              </a:ext>
            </a:extLst>
          </p:cNvPr>
          <p:cNvCxnSpPr>
            <a:cxnSpLocks/>
            <a:stCxn id="27" idx="3"/>
            <a:endCxn id="62" idx="1"/>
          </p:cNvCxnSpPr>
          <p:nvPr/>
        </p:nvCxnSpPr>
        <p:spPr>
          <a:xfrm>
            <a:off x="1501940" y="3304909"/>
            <a:ext cx="1435597" cy="138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1AD1EA6-E358-4FE1-AC44-082EFA7F198A}"/>
              </a:ext>
            </a:extLst>
          </p:cNvPr>
          <p:cNvCxnSpPr>
            <a:cxnSpLocks/>
            <a:stCxn id="63" idx="3"/>
            <a:endCxn id="28" idx="1"/>
          </p:cNvCxnSpPr>
          <p:nvPr/>
        </p:nvCxnSpPr>
        <p:spPr>
          <a:xfrm flipV="1">
            <a:off x="9254458" y="3306805"/>
            <a:ext cx="1435602" cy="138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12170BE8-034E-4004-87DA-02DD6CC25777}"/>
              </a:ext>
            </a:extLst>
          </p:cNvPr>
          <p:cNvCxnSpPr>
            <a:cxnSpLocks/>
            <a:stCxn id="56" idx="3"/>
            <a:endCxn id="28" idx="1"/>
          </p:cNvCxnSpPr>
          <p:nvPr/>
        </p:nvCxnSpPr>
        <p:spPr>
          <a:xfrm>
            <a:off x="9254459" y="1913799"/>
            <a:ext cx="1435601" cy="1393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AF087413-72A9-4281-8D95-1E147310C046}"/>
              </a:ext>
            </a:extLst>
          </p:cNvPr>
          <p:cNvSpPr txBox="1"/>
          <p:nvPr/>
        </p:nvSpPr>
        <p:spPr>
          <a:xfrm>
            <a:off x="1144127" y="4044830"/>
            <a:ext cx="12896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push pixel</a:t>
            </a:r>
          </a:p>
          <a:p>
            <a:pPr algn="ctr"/>
            <a:r>
              <a:rPr lang="en-US" dirty="0"/>
              <a:t>numbers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15D942B-57EF-44C3-BB00-0E9E1153B423}"/>
              </a:ext>
            </a:extLst>
          </p:cNvPr>
          <p:cNvSpPr txBox="1"/>
          <p:nvPr/>
        </p:nvSpPr>
        <p:spPr>
          <a:xfrm>
            <a:off x="9837706" y="3894850"/>
            <a:ext cx="12896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pull pixel</a:t>
            </a:r>
          </a:p>
          <a:p>
            <a:pPr algn="ctr"/>
            <a:r>
              <a:rPr lang="en-US" dirty="0"/>
              <a:t>results</a:t>
            </a:r>
          </a:p>
        </p:txBody>
      </p:sp>
      <p:pic>
        <p:nvPicPr>
          <p:cNvPr id="86" name="Grafik 85" descr="Wiederholen Silhouette">
            <a:extLst>
              <a:ext uri="{FF2B5EF4-FFF2-40B4-BE49-F238E27FC236}">
                <a16:creationId xmlns:a16="http://schemas.microsoft.com/office/drawing/2014/main" id="{84F6F6C2-A78C-488C-85D7-62F813DEF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2254" y="3657514"/>
            <a:ext cx="530906" cy="530906"/>
          </a:xfrm>
          <a:prstGeom prst="rect">
            <a:avLst/>
          </a:prstGeom>
        </p:spPr>
      </p:pic>
      <p:pic>
        <p:nvPicPr>
          <p:cNvPr id="87" name="Grafik 86" descr="Wiederholen Silhouette">
            <a:extLst>
              <a:ext uri="{FF2B5EF4-FFF2-40B4-BE49-F238E27FC236}">
                <a16:creationId xmlns:a16="http://schemas.microsoft.com/office/drawing/2014/main" id="{49F3CDF7-A54F-407C-9F7E-918B2B88F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088" y="3513924"/>
            <a:ext cx="530906" cy="530906"/>
          </a:xfrm>
          <a:prstGeom prst="rect">
            <a:avLst/>
          </a:prstGeom>
        </p:spPr>
      </p:pic>
      <p:sp>
        <p:nvSpPr>
          <p:cNvPr id="88" name="Textfeld 87">
            <a:extLst>
              <a:ext uri="{FF2B5EF4-FFF2-40B4-BE49-F238E27FC236}">
                <a16:creationId xmlns:a16="http://schemas.microsoft.com/office/drawing/2014/main" id="{010B8666-D602-4CB1-9CB5-74D160DCD035}"/>
              </a:ext>
            </a:extLst>
          </p:cNvPr>
          <p:cNvSpPr txBox="1"/>
          <p:nvPr/>
        </p:nvSpPr>
        <p:spPr>
          <a:xfrm>
            <a:off x="5451161" y="706868"/>
            <a:ext cx="12896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calculate</a:t>
            </a:r>
          </a:p>
          <a:p>
            <a:pPr algn="ctr"/>
            <a:r>
              <a:rPr lang="en-US" dirty="0"/>
              <a:t>pixel</a:t>
            </a:r>
          </a:p>
        </p:txBody>
      </p:sp>
    </p:spTree>
    <p:extLst>
      <p:ext uri="{BB962C8B-B14F-4D97-AF65-F5344CB8AC3E}">
        <p14:creationId xmlns:p14="http://schemas.microsoft.com/office/powerpoint/2010/main" val="268786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80" grpId="0"/>
      <p:bldP spid="81" grpId="0"/>
      <p:bldP spid="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11D7328-93B7-4521-9DBC-C9F6C3CDC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5724" y="809624"/>
            <a:ext cx="5019675" cy="5019675"/>
          </a:xfrm>
          <a:prstGeom prst="rect">
            <a:avLst/>
          </a:prstGeo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63AA061-C258-4447-8FF9-F16C2469AD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15769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Unoptimized code as </a:t>
            </a:r>
            <a:r>
              <a:rPr lang="en-US" b="1" dirty="0"/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C++</a:t>
            </a:r>
            <a:r>
              <a:rPr lang="en-US" dirty="0"/>
              <a:t> and </a:t>
            </a:r>
            <a:r>
              <a:rPr lang="en-US" b="1" dirty="0"/>
              <a:t>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Scaled very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decline at </a:t>
            </a:r>
            <a:r>
              <a:rPr lang="en-US" b="1" dirty="0"/>
              <a:t>16</a:t>
            </a:r>
            <a:r>
              <a:rPr lang="en-US" dirty="0"/>
              <a:t> or </a:t>
            </a:r>
            <a:r>
              <a:rPr lang="en-US" b="1" dirty="0"/>
              <a:t>32</a:t>
            </a:r>
            <a:r>
              <a:rPr lang="en-US" dirty="0"/>
              <a:t>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Scales over 100% (cannot calculate parallel code)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90D45544-92E3-434D-971E-A415BDA72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491963"/>
              </p:ext>
            </p:extLst>
          </p:nvPr>
        </p:nvGraphicFramePr>
        <p:xfrm>
          <a:off x="874713" y="3179125"/>
          <a:ext cx="5319355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7993">
                  <a:extLst>
                    <a:ext uri="{9D8B030D-6E8A-4147-A177-3AD203B41FA5}">
                      <a16:colId xmlns:a16="http://schemas.microsoft.com/office/drawing/2014/main" val="3938834310"/>
                    </a:ext>
                  </a:extLst>
                </a:gridCol>
                <a:gridCol w="333751">
                  <a:extLst>
                    <a:ext uri="{9D8B030D-6E8A-4147-A177-3AD203B41FA5}">
                      <a16:colId xmlns:a16="http://schemas.microsoft.com/office/drawing/2014/main" val="1781333008"/>
                    </a:ext>
                  </a:extLst>
                </a:gridCol>
                <a:gridCol w="1599217">
                  <a:extLst>
                    <a:ext uri="{9D8B030D-6E8A-4147-A177-3AD203B41FA5}">
                      <a16:colId xmlns:a16="http://schemas.microsoft.com/office/drawing/2014/main" val="2764759496"/>
                    </a:ext>
                  </a:extLst>
                </a:gridCol>
                <a:gridCol w="974035">
                  <a:extLst>
                    <a:ext uri="{9D8B030D-6E8A-4147-A177-3AD203B41FA5}">
                      <a16:colId xmlns:a16="http://schemas.microsoft.com/office/drawing/2014/main" val="647033383"/>
                    </a:ext>
                  </a:extLst>
                </a:gridCol>
                <a:gridCol w="719593">
                  <a:extLst>
                    <a:ext uri="{9D8B030D-6E8A-4147-A177-3AD203B41FA5}">
                      <a16:colId xmlns:a16="http://schemas.microsoft.com/office/drawing/2014/main" val="4079033616"/>
                    </a:ext>
                  </a:extLst>
                </a:gridCol>
                <a:gridCol w="854766">
                  <a:extLst>
                    <a:ext uri="{9D8B030D-6E8A-4147-A177-3AD203B41FA5}">
                      <a16:colId xmlns:a16="http://schemas.microsoft.com/office/drawing/2014/main" val="4260858825"/>
                    </a:ext>
                  </a:extLst>
                </a:gridCol>
              </a:tblGrid>
              <a:tr h="324399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Lang.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Measure.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Abs.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417553"/>
                  </a:ext>
                </a:extLst>
              </a:tr>
              <a:tr h="324399">
                <a:tc rowSpan="3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Unmodified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207050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43357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I/O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2182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/>
                        <a:t>86x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/>
                        <a:t>83x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23374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+ Simplified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u="none" strike="noStrike" kern="1200" baseline="0" dirty="0">
                          <a:solidFill>
                            <a:schemeClr val="dk1"/>
                          </a:solidFill>
                        </a:rPr>
                        <a:t>263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716x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/>
                        <a:t>73x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177415"/>
                  </a:ext>
                </a:extLst>
              </a:tr>
              <a:tr h="324399"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63332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306623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452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/>
                        <a:t>146x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1798x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04808"/>
                  </a:ext>
                </a:extLst>
              </a:tr>
            </a:tbl>
          </a:graphicData>
        </a:graphic>
      </p:graphicFrame>
      <p:sp>
        <p:nvSpPr>
          <p:cNvPr id="15" name="Titel 1">
            <a:extLst>
              <a:ext uri="{FF2B5EF4-FFF2-40B4-BE49-F238E27FC236}">
                <a16:creationId xmlns:a16="http://schemas.microsoft.com/office/drawing/2014/main" id="{84A2A2C1-8908-47B1-A83F-73F5C96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dirty="0">
                <a:solidFill>
                  <a:schemeClr val="bg1"/>
                </a:solidFill>
                <a:latin typeface="+mj-lt"/>
              </a:rPr>
              <a:t>The </a:t>
            </a:r>
            <a:r>
              <a:rPr lang="de-DE" sz="3600" b="1" dirty="0">
                <a:solidFill>
                  <a:schemeClr val="bg1"/>
                </a:solidFill>
                <a:latin typeface="+mj-lt"/>
              </a:rPr>
              <a:t>Himeno Benchmark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55DE73D-1FC8-4AE0-A7E0-D257F6D9B81D}"/>
              </a:ext>
            </a:extLst>
          </p:cNvPr>
          <p:cNvGrpSpPr/>
          <p:nvPr/>
        </p:nvGrpSpPr>
        <p:grpSpPr>
          <a:xfrm>
            <a:off x="5913433" y="2114760"/>
            <a:ext cx="5503676" cy="2929796"/>
            <a:chOff x="4247635" y="1960469"/>
            <a:chExt cx="5503676" cy="292979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158E2638-2814-4BE2-B244-218300CE2178}"/>
                </a:ext>
              </a:extLst>
            </p:cNvPr>
            <p:cNvSpPr txBox="1"/>
            <p:nvPr/>
          </p:nvSpPr>
          <p:spPr>
            <a:xfrm>
              <a:off x="4247635" y="4674821"/>
              <a:ext cx="550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http://www.isum2017.udg.mx/es/contenido/dr-ryutaro-himeno</a:t>
              </a:r>
            </a:p>
          </p:txBody>
        </p:sp>
        <p:pic>
          <p:nvPicPr>
            <p:cNvPr id="1028" name="Picture 4" descr="Dr. Ryutaro HIMENO ">
              <a:extLst>
                <a:ext uri="{FF2B5EF4-FFF2-40B4-BE49-F238E27FC236}">
                  <a16:creationId xmlns:a16="http://schemas.microsoft.com/office/drawing/2014/main" id="{6660A7C2-93A7-4B19-B7D7-84801A8B75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811" y="1960469"/>
              <a:ext cx="2095500" cy="2714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8112068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FA3DDC62-2CE6-774E-8340-8260BC267E57}" vid="{CBF861B5-B793-E74B-9EAA-FF010F67C03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colloqium</Template>
  <TotalTime>0</TotalTime>
  <Words>966</Words>
  <Application>Microsoft Office PowerPoint</Application>
  <PresentationFormat>Breitbild</PresentationFormat>
  <Paragraphs>238</Paragraphs>
  <Slides>18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Symbol</vt:lpstr>
      <vt:lpstr>Open Sans</vt:lpstr>
      <vt:lpstr>Cambria Math</vt:lpstr>
      <vt:lpstr>Courier New</vt:lpstr>
      <vt:lpstr>Calibri</vt:lpstr>
      <vt:lpstr>TUD_2018_16zu9</vt:lpstr>
      <vt:lpstr>Lab: Concurrent and Distributed Systems Himeno Benchmark and Mandelbrot Set</vt:lpstr>
      <vt:lpstr>Agenda </vt:lpstr>
      <vt:lpstr>The Mandelbrot Set</vt:lpstr>
      <vt:lpstr>Problem The Mandelbrot Set</vt:lpstr>
      <vt:lpstr>Unoptimized Algorithm The Mandelbrot Set</vt:lpstr>
      <vt:lpstr>Optimizations The Mandelbrot Set</vt:lpstr>
      <vt:lpstr>Parallel Workflow The Mandelbrot Set</vt:lpstr>
      <vt:lpstr>Evaluation The Mandelbrot Set</vt:lpstr>
      <vt:lpstr>The Himeno Benchmark</vt:lpstr>
      <vt:lpstr>Problem The Himeno Benchmark</vt:lpstr>
      <vt:lpstr>Unoptimized Algorithm The Himeno Benchmark</vt:lpstr>
      <vt:lpstr>Optimizations The Himeno Benchmark</vt:lpstr>
      <vt:lpstr>Parallel Workflow The Himeno Benchmark</vt:lpstr>
      <vt:lpstr>Evaluation The Himeno Benchmark</vt:lpstr>
      <vt:lpstr>Evaluation The Himeno Benchmark</vt:lpstr>
      <vt:lpstr>Thank you for your attention!</vt:lpstr>
      <vt:lpstr>Scaling of all Versions The Mandelbrot Set</vt:lpstr>
      <vt:lpstr>Scaling with Amdahl’s Law of all Versions The Himeno Benchmark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ms586046@campussachsen.onmicrosoft.com</dc:creator>
  <cp:lastModifiedBy>ms586046</cp:lastModifiedBy>
  <cp:revision>51</cp:revision>
  <dcterms:created xsi:type="dcterms:W3CDTF">2021-05-29T11:50:06Z</dcterms:created>
  <dcterms:modified xsi:type="dcterms:W3CDTF">2021-06-05T18:37:32Z</dcterms:modified>
</cp:coreProperties>
</file>